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embeddedFontLs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Roboto" panose="020B0604020202020204" charset="0"/>
      <p:regular r:id="rId40"/>
      <p:bold r:id="rId41"/>
      <p:italic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4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30628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5fcf61073_0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75fcf61073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5fcf61073_0_1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75fcf61073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5fcf61073_0_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75fcf61073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5fcf61073_0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75fcf61073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5fcf61073_0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75fcf61073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5fcf61073_0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75fcf61073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5fcf61073_0_2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75fcf61073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5fcf61073_0_2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75fcf6107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5fcf61073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75fcf61073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89" name="Google Shape;289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5fcf6107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75fcf610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5fcf61073_0_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75fcf61073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c5500a0f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c5500a0f9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6c5500a0f9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6035b80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g76035b80c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76035b80c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23" name="Google Shape;323;g76035b80cd_0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6035b80c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6035b80cd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76035b80cd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6035b80c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6035b80cd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76035b80cd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6035b80c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g76035b80cd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76035b80cd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48" name="Google Shape;348;g76035b80cd_0_2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6035b80c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6035b80cd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76035b80cd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6035b80c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6035b80cd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76035b80cd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6035b80c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6035b80cd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76035b80cd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5f8e45f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75f8e45f6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75f8e45f6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g75f8e45f68_0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6035b80c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6035b80cd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76035b80cd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91" name="Google Shape;391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403" name="Google Shape;40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bbc7433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bbc7433b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6bbc7433b2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5fcf61073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5fcf61073_0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75fcf61073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5fcf61073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5fcf61073_0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75fcf61073_0_1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5f8e45f68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75f8e45f6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5fcf61073_0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75fcf61073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5fcf61073_0_1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75fcf61073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2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title"/>
          </p:nvPr>
        </p:nvSpPr>
        <p:spPr>
          <a:xfrm>
            <a:off x="998700" y="1796650"/>
            <a:ext cx="10194600" cy="14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HTML&amp;CSS 2</a:t>
            </a: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2" name="Google Shape;142;p13"/>
          <p:cNvSpPr txBox="1"/>
          <p:nvPr/>
        </p:nvSpPr>
        <p:spPr>
          <a:xfrm>
            <a:off x="613350" y="36844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уеб разработка с РНР/2019</a:t>
            </a:r>
            <a:endParaRPr sz="3598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3"/>
          <p:cNvSpPr txBox="1"/>
          <p:nvPr/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8">
                <a:solidFill>
                  <a:srgbClr val="787CB5"/>
                </a:solidFill>
                <a:latin typeface="Calibri"/>
                <a:ea typeface="Calibri"/>
                <a:cs typeface="Calibri"/>
                <a:sym typeface="Calibri"/>
              </a:rPr>
              <a:t>Милена Томова</a:t>
            </a:r>
            <a:endParaRPr sz="3398">
              <a:solidFill>
                <a:srgbClr val="787C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8">
                <a:solidFill>
                  <a:srgbClr val="787CB5"/>
                </a:solidFill>
                <a:latin typeface="Calibri"/>
                <a:ea typeface="Calibri"/>
                <a:cs typeface="Calibri"/>
                <a:sym typeface="Calibri"/>
              </a:rPr>
              <a:t>Vratsa Software</a:t>
            </a:r>
            <a:endParaRPr sz="3398">
              <a:solidFill>
                <a:srgbClr val="787C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 form fields</a:t>
            </a:r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18" name="Google Shape;218;p22"/>
          <p:cNvSpPr txBox="1"/>
          <p:nvPr/>
        </p:nvSpPr>
        <p:spPr>
          <a:xfrm>
            <a:off x="212300" y="2610950"/>
            <a:ext cx="11824500" cy="1856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2"/>
              </a:solidFill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</a:rPr>
              <a:t>&lt;input </a:t>
            </a:r>
            <a:r>
              <a:rPr lang="en-US" sz="3600">
                <a:solidFill>
                  <a:srgbClr val="F2A818"/>
                </a:solidFill>
              </a:rPr>
              <a:t>type="</a:t>
            </a:r>
            <a:r>
              <a:rPr lang="en-US" sz="3600" i="1">
                <a:solidFill>
                  <a:srgbClr val="F2A818"/>
                </a:solidFill>
              </a:rPr>
              <a:t>number</a:t>
            </a:r>
            <a:r>
              <a:rPr lang="en-US" sz="3600">
                <a:solidFill>
                  <a:srgbClr val="F2A818"/>
                </a:solidFill>
              </a:rPr>
              <a:t>"</a:t>
            </a:r>
            <a:r>
              <a:rPr lang="en-US" sz="3600">
                <a:solidFill>
                  <a:schemeClr val="dk2"/>
                </a:solidFill>
              </a:rPr>
              <a:t> </a:t>
            </a:r>
            <a:r>
              <a:rPr lang="en-US" sz="3600">
                <a:solidFill>
                  <a:schemeClr val="lt1"/>
                </a:solidFill>
              </a:rPr>
              <a:t>name=”age”</a:t>
            </a:r>
            <a:r>
              <a:rPr lang="en-US" sz="3600">
                <a:solidFill>
                  <a:schemeClr val="dk2"/>
                </a:solidFill>
              </a:rPr>
              <a:t>&gt; </a:t>
            </a:r>
            <a:endParaRPr sz="36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 form fields</a:t>
            </a:r>
            <a:endParaRPr/>
          </a:p>
        </p:txBody>
      </p:sp>
      <p:sp>
        <p:nvSpPr>
          <p:cNvPr id="224" name="Google Shape;224;p2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25" name="Google Shape;225;p23"/>
          <p:cNvSpPr txBox="1"/>
          <p:nvPr/>
        </p:nvSpPr>
        <p:spPr>
          <a:xfrm>
            <a:off x="212300" y="2610950"/>
            <a:ext cx="11824500" cy="1856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2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</a:rPr>
              <a:t>&lt;input </a:t>
            </a:r>
            <a:r>
              <a:rPr lang="en-US" sz="3600">
                <a:solidFill>
                  <a:srgbClr val="F2A818"/>
                </a:solidFill>
              </a:rPr>
              <a:t>type="</a:t>
            </a:r>
            <a:r>
              <a:rPr lang="en-US" sz="3600" i="1">
                <a:solidFill>
                  <a:srgbClr val="F2A818"/>
                </a:solidFill>
              </a:rPr>
              <a:t>password</a:t>
            </a:r>
            <a:r>
              <a:rPr lang="en-US" sz="3600">
                <a:solidFill>
                  <a:srgbClr val="F2A818"/>
                </a:solidFill>
              </a:rPr>
              <a:t>"</a:t>
            </a:r>
            <a:r>
              <a:rPr lang="en-US" sz="3600">
                <a:solidFill>
                  <a:schemeClr val="dk2"/>
                </a:solidFill>
              </a:rPr>
              <a:t> </a:t>
            </a:r>
            <a:r>
              <a:rPr lang="en-US" sz="3600">
                <a:solidFill>
                  <a:schemeClr val="lt1"/>
                </a:solidFill>
              </a:rPr>
              <a:t>name=”password”</a:t>
            </a:r>
            <a:r>
              <a:rPr lang="en-US" sz="3600">
                <a:solidFill>
                  <a:schemeClr val="dk2"/>
                </a:solidFill>
              </a:rPr>
              <a:t>&gt; </a:t>
            </a:r>
            <a:endParaRPr sz="36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 form fields</a:t>
            </a:r>
            <a:endParaRPr/>
          </a:p>
        </p:txBody>
      </p:sp>
      <p:sp>
        <p:nvSpPr>
          <p:cNvPr id="231" name="Google Shape;231;p2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32" name="Google Shape;232;p24"/>
          <p:cNvSpPr txBox="1"/>
          <p:nvPr/>
        </p:nvSpPr>
        <p:spPr>
          <a:xfrm>
            <a:off x="212300" y="2077550"/>
            <a:ext cx="11824500" cy="1856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2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</a:rPr>
              <a:t>&lt;input </a:t>
            </a:r>
            <a:r>
              <a:rPr lang="en-US" sz="3600">
                <a:solidFill>
                  <a:srgbClr val="F2A818"/>
                </a:solidFill>
              </a:rPr>
              <a:t>type="</a:t>
            </a:r>
            <a:r>
              <a:rPr lang="en-US" sz="3600" i="1">
                <a:solidFill>
                  <a:srgbClr val="F2A818"/>
                </a:solidFill>
              </a:rPr>
              <a:t>checkbox</a:t>
            </a:r>
            <a:r>
              <a:rPr lang="en-US" sz="3600">
                <a:solidFill>
                  <a:srgbClr val="F2A818"/>
                </a:solidFill>
              </a:rPr>
              <a:t>"</a:t>
            </a:r>
            <a:r>
              <a:rPr lang="en-US" sz="3600">
                <a:solidFill>
                  <a:schemeClr val="dk2"/>
                </a:solidFill>
              </a:rPr>
              <a:t> </a:t>
            </a:r>
            <a:r>
              <a:rPr lang="en-US" sz="3600">
                <a:solidFill>
                  <a:schemeClr val="lt1"/>
                </a:solidFill>
              </a:rPr>
              <a:t>name=”agree” </a:t>
            </a:r>
            <a:r>
              <a:rPr lang="en-US" sz="3600">
                <a:solidFill>
                  <a:srgbClr val="741B47"/>
                </a:solidFill>
              </a:rPr>
              <a:t>value=”1”</a:t>
            </a:r>
            <a:r>
              <a:rPr lang="en-US" sz="3600">
                <a:solidFill>
                  <a:schemeClr val="dk2"/>
                </a:solidFill>
              </a:rPr>
              <a:t>&gt; </a:t>
            </a:r>
            <a:endParaRPr sz="36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>
              <a:solidFill>
                <a:schemeClr val="dk2"/>
              </a:solidFill>
            </a:endParaRPr>
          </a:p>
        </p:txBody>
      </p:sp>
      <p:sp>
        <p:nvSpPr>
          <p:cNvPr id="233" name="Google Shape;233;p24"/>
          <p:cNvSpPr txBox="1"/>
          <p:nvPr/>
        </p:nvSpPr>
        <p:spPr>
          <a:xfrm>
            <a:off x="5314700" y="4312750"/>
            <a:ext cx="6645900" cy="1719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</a:rPr>
              <a:t>Задължителен атрибут</a:t>
            </a:r>
            <a:endParaRPr sz="36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741B47"/>
                </a:solidFill>
              </a:rPr>
              <a:t>value=”some-value-here”</a:t>
            </a:r>
            <a:endParaRPr sz="36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 form fields</a:t>
            </a:r>
            <a:endParaRPr/>
          </a:p>
        </p:txBody>
      </p:sp>
      <p:sp>
        <p:nvSpPr>
          <p:cNvPr id="239" name="Google Shape;239;p2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0" name="Google Shape;240;p25"/>
          <p:cNvSpPr txBox="1"/>
          <p:nvPr/>
        </p:nvSpPr>
        <p:spPr>
          <a:xfrm>
            <a:off x="183750" y="1590775"/>
            <a:ext cx="11824500" cy="241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2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</a:rPr>
              <a:t>&lt;input </a:t>
            </a:r>
            <a:r>
              <a:rPr lang="en-US" sz="3600">
                <a:solidFill>
                  <a:srgbClr val="F2A818"/>
                </a:solidFill>
              </a:rPr>
              <a:t>type="</a:t>
            </a:r>
            <a:r>
              <a:rPr lang="en-US" sz="3600" i="1">
                <a:solidFill>
                  <a:srgbClr val="F2A818"/>
                </a:solidFill>
              </a:rPr>
              <a:t>radio</a:t>
            </a:r>
            <a:r>
              <a:rPr lang="en-US" sz="3600">
                <a:solidFill>
                  <a:srgbClr val="F2A818"/>
                </a:solidFill>
              </a:rPr>
              <a:t>"</a:t>
            </a:r>
            <a:r>
              <a:rPr lang="en-US" sz="3600">
                <a:solidFill>
                  <a:schemeClr val="dk2"/>
                </a:solidFill>
              </a:rPr>
              <a:t> </a:t>
            </a:r>
            <a:r>
              <a:rPr lang="en-US" sz="3600">
                <a:solidFill>
                  <a:schemeClr val="lt1"/>
                </a:solidFill>
              </a:rPr>
              <a:t>name=”agree” </a:t>
            </a:r>
            <a:r>
              <a:rPr lang="en-US" sz="3600">
                <a:solidFill>
                  <a:srgbClr val="741B47"/>
                </a:solidFill>
              </a:rPr>
              <a:t>value=”1”</a:t>
            </a:r>
            <a:r>
              <a:rPr lang="en-US" sz="3600">
                <a:solidFill>
                  <a:schemeClr val="dk2"/>
                </a:solidFill>
              </a:rPr>
              <a:t>&gt;</a:t>
            </a:r>
            <a:endParaRPr sz="3600">
              <a:solidFill>
                <a:schemeClr val="dk2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&lt;input </a:t>
            </a:r>
            <a:r>
              <a:rPr lang="en-US" sz="3600">
                <a:solidFill>
                  <a:srgbClr val="F2A818"/>
                </a:solidFill>
              </a:rPr>
              <a:t>type="</a:t>
            </a:r>
            <a:r>
              <a:rPr lang="en-US" sz="3600" i="1">
                <a:solidFill>
                  <a:srgbClr val="F2A818"/>
                </a:solidFill>
              </a:rPr>
              <a:t>radio</a:t>
            </a:r>
            <a:r>
              <a:rPr lang="en-US" sz="3600">
                <a:solidFill>
                  <a:srgbClr val="F2A818"/>
                </a:solidFill>
              </a:rPr>
              <a:t>"</a:t>
            </a:r>
            <a:r>
              <a:rPr lang="en-US" sz="3600">
                <a:solidFill>
                  <a:schemeClr val="dk1"/>
                </a:solidFill>
              </a:rPr>
              <a:t> </a:t>
            </a:r>
            <a:r>
              <a:rPr lang="en-US" sz="3600">
                <a:solidFill>
                  <a:schemeClr val="lt1"/>
                </a:solidFill>
              </a:rPr>
              <a:t>name=”agree” </a:t>
            </a:r>
            <a:r>
              <a:rPr lang="en-US" sz="3600">
                <a:solidFill>
                  <a:srgbClr val="741B47"/>
                </a:solidFill>
              </a:rPr>
              <a:t>value=”0”</a:t>
            </a:r>
            <a:r>
              <a:rPr lang="en-US" sz="3600">
                <a:solidFill>
                  <a:schemeClr val="dk1"/>
                </a:solidFill>
              </a:rPr>
              <a:t>&gt; </a:t>
            </a:r>
            <a:r>
              <a:rPr lang="en-US" sz="3600">
                <a:solidFill>
                  <a:schemeClr val="dk2"/>
                </a:solidFill>
              </a:rPr>
              <a:t> </a:t>
            </a:r>
            <a:endParaRPr sz="36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>
              <a:solidFill>
                <a:schemeClr val="dk2"/>
              </a:solidFill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257875" y="4678375"/>
            <a:ext cx="11750400" cy="940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една и съща стойност на </a:t>
            </a:r>
            <a:r>
              <a:rPr lang="en-US" sz="2400">
                <a:solidFill>
                  <a:schemeClr val="lt1"/>
                </a:solidFill>
              </a:rPr>
              <a:t>name=”agree” </a:t>
            </a:r>
            <a:r>
              <a:rPr lang="en-US" sz="2400">
                <a:solidFill>
                  <a:schemeClr val="dk2"/>
                </a:solidFill>
              </a:rPr>
              <a:t> </a:t>
            </a:r>
            <a:endParaRPr sz="24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различна стойност на </a:t>
            </a:r>
            <a:r>
              <a:rPr lang="en-US" sz="2400">
                <a:solidFill>
                  <a:srgbClr val="741B47"/>
                </a:solidFill>
              </a:rPr>
              <a:t>value=”1”</a:t>
            </a:r>
            <a:r>
              <a:rPr lang="en-US" sz="2400">
                <a:solidFill>
                  <a:schemeClr val="dk2"/>
                </a:solidFill>
              </a:rPr>
              <a:t> и </a:t>
            </a:r>
            <a:r>
              <a:rPr lang="en-US" sz="2400">
                <a:solidFill>
                  <a:srgbClr val="741B47"/>
                </a:solidFill>
              </a:rPr>
              <a:t>value=”0”</a:t>
            </a:r>
            <a:endParaRPr sz="2400"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 form fields</a:t>
            </a:r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48" name="Google Shape;248;p26"/>
          <p:cNvSpPr txBox="1"/>
          <p:nvPr/>
        </p:nvSpPr>
        <p:spPr>
          <a:xfrm>
            <a:off x="183750" y="1590775"/>
            <a:ext cx="11824500" cy="3022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2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</a:rPr>
              <a:t>&lt;select </a:t>
            </a:r>
            <a:r>
              <a:rPr lang="en-US" sz="3600">
                <a:solidFill>
                  <a:schemeClr val="lt1"/>
                </a:solidFill>
              </a:rPr>
              <a:t>name=”occupation”</a:t>
            </a:r>
            <a:r>
              <a:rPr lang="en-US" sz="3600">
                <a:solidFill>
                  <a:schemeClr val="dk2"/>
                </a:solidFill>
              </a:rPr>
              <a:t>&gt;</a:t>
            </a:r>
            <a:endParaRPr sz="3600">
              <a:solidFill>
                <a:schemeClr val="dk2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</a:rPr>
              <a:t>	&lt;option </a:t>
            </a:r>
            <a:r>
              <a:rPr lang="en-US" sz="3600">
                <a:solidFill>
                  <a:schemeClr val="lt1"/>
                </a:solidFill>
              </a:rPr>
              <a:t>value=”student”</a:t>
            </a:r>
            <a:r>
              <a:rPr lang="en-US" sz="3600">
                <a:solidFill>
                  <a:schemeClr val="dk2"/>
                </a:solidFill>
              </a:rPr>
              <a:t>&gt;Student&lt;/option&gt;</a:t>
            </a:r>
            <a:endParaRPr sz="3600">
              <a:solidFill>
                <a:schemeClr val="dk2"/>
              </a:solidFill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&lt;option </a:t>
            </a:r>
            <a:r>
              <a:rPr lang="en-US" sz="3600">
                <a:solidFill>
                  <a:schemeClr val="lt1"/>
                </a:solidFill>
              </a:rPr>
              <a:t>value=”teacher”</a:t>
            </a:r>
            <a:r>
              <a:rPr lang="en-US" sz="3600">
                <a:solidFill>
                  <a:schemeClr val="dk1"/>
                </a:solidFill>
              </a:rPr>
              <a:t>&gt;Teacher&lt;/option&gt;</a:t>
            </a:r>
            <a:endParaRPr sz="3600">
              <a:solidFill>
                <a:schemeClr val="dk2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&lt;/select&gt;</a:t>
            </a:r>
            <a:endParaRPr sz="3600"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>
              <a:solidFill>
                <a:schemeClr val="dk2"/>
              </a:solidFill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220800" y="5098700"/>
            <a:ext cx="11750400" cy="940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name </a:t>
            </a:r>
            <a:r>
              <a:rPr lang="en-US" sz="2400">
                <a:solidFill>
                  <a:schemeClr val="dk2"/>
                </a:solidFill>
              </a:rPr>
              <a:t>атрибута се поставя в отварящия select tag </a:t>
            </a:r>
            <a:endParaRPr sz="24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41B47"/>
                </a:solidFill>
              </a:rPr>
              <a:t>value </a:t>
            </a:r>
            <a:r>
              <a:rPr lang="en-US" sz="2400">
                <a:solidFill>
                  <a:schemeClr val="dk2"/>
                </a:solidFill>
              </a:rPr>
              <a:t>атрибутите поставяме в отварящите option тагове</a:t>
            </a:r>
            <a:endParaRPr sz="2400"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 form fields</a:t>
            </a:r>
            <a:endParaRPr/>
          </a:p>
        </p:txBody>
      </p:sp>
      <p:sp>
        <p:nvSpPr>
          <p:cNvPr id="255" name="Google Shape;255;p2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56" name="Google Shape;256;p27"/>
          <p:cNvSpPr txBox="1"/>
          <p:nvPr/>
        </p:nvSpPr>
        <p:spPr>
          <a:xfrm>
            <a:off x="183750" y="1590775"/>
            <a:ext cx="11824500" cy="3022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2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</a:rPr>
              <a:t>&lt;textarea </a:t>
            </a:r>
            <a:r>
              <a:rPr lang="en-US" sz="3600">
                <a:solidFill>
                  <a:schemeClr val="lt1"/>
                </a:solidFill>
              </a:rPr>
              <a:t>name=”message”</a:t>
            </a:r>
            <a:r>
              <a:rPr lang="en-US" sz="3600">
                <a:solidFill>
                  <a:schemeClr val="dk2"/>
                </a:solidFill>
              </a:rPr>
              <a:t>&gt;</a:t>
            </a:r>
            <a:endParaRPr sz="3600">
              <a:solidFill>
                <a:schemeClr val="dk2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</a:rPr>
              <a:t>	</a:t>
            </a:r>
            <a:endParaRPr sz="3600">
              <a:solidFill>
                <a:schemeClr val="dk2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&lt;/textarea&gt;</a:t>
            </a:r>
            <a:endParaRPr sz="3600"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>
              <a:solidFill>
                <a:schemeClr val="dk2"/>
              </a:solidFill>
            </a:endParaRPr>
          </a:p>
        </p:txBody>
      </p:sp>
      <p:sp>
        <p:nvSpPr>
          <p:cNvPr id="257" name="Google Shape;257;p27"/>
          <p:cNvSpPr txBox="1"/>
          <p:nvPr/>
        </p:nvSpPr>
        <p:spPr>
          <a:xfrm>
            <a:off x="220800" y="5098700"/>
            <a:ext cx="11750400" cy="620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за по-дълги текстове - над 255 знака</a:t>
            </a:r>
            <a:endParaRPr sz="2400"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 form labels</a:t>
            </a:r>
            <a:endParaRPr/>
          </a:p>
        </p:txBody>
      </p:sp>
      <p:sp>
        <p:nvSpPr>
          <p:cNvPr id="263" name="Google Shape;263;p2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64" name="Google Shape;264;p28"/>
          <p:cNvSpPr txBox="1"/>
          <p:nvPr/>
        </p:nvSpPr>
        <p:spPr>
          <a:xfrm>
            <a:off x="183750" y="1590775"/>
            <a:ext cx="11824500" cy="2158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2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&lt;label </a:t>
            </a:r>
            <a:r>
              <a:rPr lang="en-US" sz="2400">
                <a:solidFill>
                  <a:schemeClr val="lt1"/>
                </a:solidFill>
              </a:rPr>
              <a:t>for=”username”</a:t>
            </a:r>
            <a:r>
              <a:rPr lang="en-US" sz="2400">
                <a:solidFill>
                  <a:schemeClr val="dk2"/>
                </a:solidFill>
              </a:rPr>
              <a:t>&gt;</a:t>
            </a:r>
            <a:endParaRPr sz="2400">
              <a:solidFill>
                <a:schemeClr val="dk2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	Username:</a:t>
            </a:r>
            <a:endParaRPr sz="2400">
              <a:solidFill>
                <a:schemeClr val="dk2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	&lt;input type=”text” name=”username” </a:t>
            </a:r>
            <a:r>
              <a:rPr lang="en-US" sz="2400">
                <a:solidFill>
                  <a:schemeClr val="lt1"/>
                </a:solidFill>
              </a:rPr>
              <a:t>id=”username”</a:t>
            </a:r>
            <a:r>
              <a:rPr lang="en-US" sz="2400">
                <a:solidFill>
                  <a:schemeClr val="dk2"/>
                </a:solidFill>
              </a:rPr>
              <a:t>&gt;</a:t>
            </a:r>
            <a:endParaRPr sz="2400">
              <a:solidFill>
                <a:schemeClr val="dk2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&lt;/label&gt;</a:t>
            </a:r>
            <a:endParaRPr sz="2400"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>
              <a:solidFill>
                <a:schemeClr val="dk2"/>
              </a:solidFill>
            </a:endParaRPr>
          </a:p>
        </p:txBody>
      </p:sp>
      <p:sp>
        <p:nvSpPr>
          <p:cNvPr id="265" name="Google Shape;265;p28"/>
          <p:cNvSpPr txBox="1"/>
          <p:nvPr/>
        </p:nvSpPr>
        <p:spPr>
          <a:xfrm>
            <a:off x="336150" y="4029175"/>
            <a:ext cx="11824500" cy="14772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2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Username: </a:t>
            </a:r>
            <a:endParaRPr sz="2400"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>
              <a:solidFill>
                <a:schemeClr val="dk2"/>
              </a:solidFill>
            </a:endParaRPr>
          </a:p>
        </p:txBody>
      </p:sp>
      <p:sp>
        <p:nvSpPr>
          <p:cNvPr id="266" name="Google Shape;266;p28"/>
          <p:cNvSpPr txBox="1"/>
          <p:nvPr/>
        </p:nvSpPr>
        <p:spPr>
          <a:xfrm>
            <a:off x="3403500" y="4366075"/>
            <a:ext cx="4888500" cy="882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2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 </a:t>
            </a:r>
            <a:endParaRPr sz="2400"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 form labels value vs. placeholder</a:t>
            </a:r>
            <a:endParaRPr/>
          </a:p>
        </p:txBody>
      </p:sp>
      <p:sp>
        <p:nvSpPr>
          <p:cNvPr id="272" name="Google Shape;272;p2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73" name="Google Shape;273;p29"/>
          <p:cNvSpPr txBox="1"/>
          <p:nvPr/>
        </p:nvSpPr>
        <p:spPr>
          <a:xfrm>
            <a:off x="183750" y="1590775"/>
            <a:ext cx="11824500" cy="2158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2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&lt;label </a:t>
            </a:r>
            <a:r>
              <a:rPr lang="en-US" sz="2400">
                <a:solidFill>
                  <a:schemeClr val="lt1"/>
                </a:solidFill>
              </a:rPr>
              <a:t>for=”username”</a:t>
            </a:r>
            <a:r>
              <a:rPr lang="en-US" sz="2400">
                <a:solidFill>
                  <a:schemeClr val="dk2"/>
                </a:solidFill>
              </a:rPr>
              <a:t>&gt;</a:t>
            </a:r>
            <a:endParaRPr sz="2400">
              <a:solidFill>
                <a:schemeClr val="dk2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	Username:</a:t>
            </a:r>
            <a:endParaRPr sz="2400">
              <a:solidFill>
                <a:schemeClr val="dk2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	&lt;input type=”text” name=”username” </a:t>
            </a:r>
            <a:r>
              <a:rPr lang="en-US" sz="2400">
                <a:solidFill>
                  <a:schemeClr val="lt1"/>
                </a:solidFill>
              </a:rPr>
              <a:t>id=”username” </a:t>
            </a:r>
            <a:r>
              <a:rPr lang="en-US" sz="2400">
                <a:solidFill>
                  <a:srgbClr val="741B47"/>
                </a:solidFill>
              </a:rPr>
              <a:t>value=”username”</a:t>
            </a:r>
            <a:r>
              <a:rPr lang="en-US" sz="2400">
                <a:solidFill>
                  <a:schemeClr val="dk2"/>
                </a:solidFill>
              </a:rPr>
              <a:t>&gt;</a:t>
            </a:r>
            <a:endParaRPr sz="2400">
              <a:solidFill>
                <a:schemeClr val="dk2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&lt;/label&gt;</a:t>
            </a:r>
            <a:endParaRPr sz="2400"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>
              <a:solidFill>
                <a:schemeClr val="dk2"/>
              </a:solidFill>
            </a:endParaRPr>
          </a:p>
        </p:txBody>
      </p:sp>
      <p:sp>
        <p:nvSpPr>
          <p:cNvPr id="274" name="Google Shape;274;p29"/>
          <p:cNvSpPr txBox="1"/>
          <p:nvPr/>
        </p:nvSpPr>
        <p:spPr>
          <a:xfrm>
            <a:off x="336150" y="4029175"/>
            <a:ext cx="11824500" cy="14772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2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Username: </a:t>
            </a:r>
            <a:endParaRPr sz="2400"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>
              <a:solidFill>
                <a:schemeClr val="dk2"/>
              </a:solidFill>
            </a:endParaRPr>
          </a:p>
        </p:txBody>
      </p:sp>
      <p:sp>
        <p:nvSpPr>
          <p:cNvPr id="275" name="Google Shape;275;p29"/>
          <p:cNvSpPr txBox="1"/>
          <p:nvPr/>
        </p:nvSpPr>
        <p:spPr>
          <a:xfrm>
            <a:off x="3403500" y="4366075"/>
            <a:ext cx="4888500" cy="882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</a:rPr>
              <a:t>username</a:t>
            </a:r>
            <a:endParaRPr sz="3600">
              <a:solidFill>
                <a:schemeClr val="dk2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 </a:t>
            </a:r>
            <a:endParaRPr sz="2400"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 form labels value vs. placeholder</a:t>
            </a:r>
            <a:endParaRPr/>
          </a:p>
        </p:txBody>
      </p:sp>
      <p:sp>
        <p:nvSpPr>
          <p:cNvPr id="281" name="Google Shape;281;p3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82" name="Google Shape;282;p30"/>
          <p:cNvSpPr txBox="1"/>
          <p:nvPr/>
        </p:nvSpPr>
        <p:spPr>
          <a:xfrm>
            <a:off x="183750" y="1590775"/>
            <a:ext cx="11824500" cy="2158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&lt;label </a:t>
            </a:r>
            <a:r>
              <a:rPr lang="en-US" sz="2400">
                <a:solidFill>
                  <a:schemeClr val="lt1"/>
                </a:solidFill>
              </a:rPr>
              <a:t>for=”username”</a:t>
            </a:r>
            <a:r>
              <a:rPr lang="en-US" sz="2400">
                <a:solidFill>
                  <a:schemeClr val="dk2"/>
                </a:solidFill>
              </a:rPr>
              <a:t>&gt;</a:t>
            </a:r>
            <a:endParaRPr sz="24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Username:</a:t>
            </a:r>
            <a:endParaRPr sz="24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&lt;input type=”text” name=”username” </a:t>
            </a:r>
            <a:r>
              <a:rPr lang="en-US" sz="2400">
                <a:solidFill>
                  <a:schemeClr val="lt1"/>
                </a:solidFill>
              </a:rPr>
              <a:t>id=”username” </a:t>
            </a:r>
            <a:r>
              <a:rPr lang="en-US" sz="2400">
                <a:solidFill>
                  <a:srgbClr val="741B47"/>
                </a:solidFill>
              </a:rPr>
              <a:t>placeholder=”username”</a:t>
            </a:r>
            <a:r>
              <a:rPr lang="en-US" sz="2400">
                <a:solidFill>
                  <a:schemeClr val="dk2"/>
                </a:solidFill>
              </a:rPr>
              <a:t>&gt;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&lt;/label&gt;</a:t>
            </a:r>
            <a:endParaRPr sz="2400"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>
              <a:solidFill>
                <a:schemeClr val="dk2"/>
              </a:solidFill>
            </a:endParaRPr>
          </a:p>
        </p:txBody>
      </p:sp>
      <p:sp>
        <p:nvSpPr>
          <p:cNvPr id="283" name="Google Shape;283;p30"/>
          <p:cNvSpPr txBox="1"/>
          <p:nvPr/>
        </p:nvSpPr>
        <p:spPr>
          <a:xfrm>
            <a:off x="336150" y="4029175"/>
            <a:ext cx="11824500" cy="14772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2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Username: </a:t>
            </a:r>
            <a:endParaRPr sz="2400"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>
              <a:solidFill>
                <a:schemeClr val="dk2"/>
              </a:solidFill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3403500" y="4366075"/>
            <a:ext cx="4888500" cy="882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</a:rPr>
              <a:t>username</a:t>
            </a:r>
            <a:endParaRPr sz="3600">
              <a:solidFill>
                <a:schemeClr val="dk2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 </a:t>
            </a:r>
            <a:endParaRPr sz="2400"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/>
        </p:nvSpPr>
        <p:spPr>
          <a:xfrm>
            <a:off x="4411200" y="1907200"/>
            <a:ext cx="3369600" cy="14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2"/>
                </a:solidFill>
              </a:rPr>
              <a:t>CSS </a:t>
            </a:r>
            <a:endParaRPr sz="4000" b="1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2"/>
                </a:solidFill>
              </a:rPr>
              <a:t>box-model</a:t>
            </a:r>
            <a:endParaRPr sz="4000" b="1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041" lvl="0" indent="-4125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HTML forms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***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041" lvl="0" indent="-4125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CSS - box model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89981" lvl="1" indent="-3807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▪"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width/height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89981" lvl="1" indent="-3807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▪"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89981" lvl="1" indent="-3807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▪"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margin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89981" lvl="1" indent="-3807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▪"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border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041" lvl="0" indent="-412568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CSS display 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041" lvl="0" indent="-412568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CSS position</a:t>
            </a:r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2A818"/>
              </a:buClr>
              <a:buSzPts val="39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CSS box-model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7" name="Google Shape;297;p3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98" name="Google Shape;298;p32"/>
          <p:cNvSpPr txBox="1"/>
          <p:nvPr/>
        </p:nvSpPr>
        <p:spPr>
          <a:xfrm>
            <a:off x="306475" y="1916675"/>
            <a:ext cx="3276300" cy="2312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&lt;div&gt;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   	 &lt;p&gt;Text&lt;/p&gt;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&lt;/div&gt;  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&lt;div&gt;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	 &lt;p&gt;Text&lt;/p&gt;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&lt;/div&gt;  </a:t>
            </a:r>
            <a:r>
              <a:rPr lang="en-US" sz="2400">
                <a:solidFill>
                  <a:schemeClr val="dk2"/>
                </a:solidFill>
              </a:rPr>
              <a:t>  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    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299" name="Google Shape;299;p32"/>
          <p:cNvSpPr txBox="1"/>
          <p:nvPr/>
        </p:nvSpPr>
        <p:spPr>
          <a:xfrm>
            <a:off x="4137000" y="1727400"/>
            <a:ext cx="3545700" cy="5130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div {</a:t>
            </a:r>
            <a:endParaRPr sz="1800"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    margin: 10px;</a:t>
            </a:r>
            <a:endParaRPr sz="1800"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    border: 5px solid #0E0EF5;</a:t>
            </a:r>
            <a:endParaRPr sz="1800"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    background-color: #22E513;</a:t>
            </a:r>
            <a:endParaRPr sz="1800"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    padding: 50px;</a:t>
            </a:r>
            <a:endParaRPr sz="1800"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}</a:t>
            </a:r>
            <a:endParaRPr sz="1800"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p {</a:t>
            </a:r>
            <a:endParaRPr sz="1800"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    background-color: #E0FB2B;    </a:t>
            </a:r>
            <a:endParaRPr sz="1800"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    height: 100px;    </a:t>
            </a:r>
            <a:endParaRPr sz="1800"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1800">
                <a:solidFill>
                  <a:schemeClr val="dk2"/>
                </a:solidFill>
              </a:rPr>
              <a:t>}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0" name="Google Shape;300;p32"/>
          <p:cNvSpPr txBox="1"/>
          <p:nvPr/>
        </p:nvSpPr>
        <p:spPr>
          <a:xfrm>
            <a:off x="306600" y="1423625"/>
            <a:ext cx="3276300" cy="492900"/>
          </a:xfrm>
          <a:prstGeom prst="rect">
            <a:avLst/>
          </a:prstGeom>
          <a:solidFill>
            <a:srgbClr val="ACB4C3">
              <a:alpha val="49800"/>
            </a:srgbClr>
          </a:solidFill>
          <a:ln w="12700" cap="flat" cmpd="sng">
            <a:solidFill>
              <a:srgbClr val="6774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>
                <a:solidFill>
                  <a:srgbClr val="474A8A"/>
                </a:solidFill>
                <a:latin typeface="Consolas"/>
                <a:ea typeface="Consolas"/>
                <a:cs typeface="Consolas"/>
                <a:sym typeface="Consolas"/>
              </a:rPr>
              <a:t>index.html</a:t>
            </a:r>
            <a:endParaRPr/>
          </a:p>
        </p:txBody>
      </p:sp>
      <p:sp>
        <p:nvSpPr>
          <p:cNvPr id="301" name="Google Shape;301;p32"/>
          <p:cNvSpPr txBox="1"/>
          <p:nvPr/>
        </p:nvSpPr>
        <p:spPr>
          <a:xfrm>
            <a:off x="4137000" y="1140000"/>
            <a:ext cx="3545700" cy="587400"/>
          </a:xfrm>
          <a:prstGeom prst="rect">
            <a:avLst/>
          </a:prstGeom>
          <a:solidFill>
            <a:srgbClr val="ACB4C3">
              <a:alpha val="49800"/>
            </a:srgbClr>
          </a:solidFill>
          <a:ln w="12700" cap="flat" cmpd="sng">
            <a:solidFill>
              <a:srgbClr val="6774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>
                <a:solidFill>
                  <a:srgbClr val="474A8A"/>
                </a:solidFill>
                <a:latin typeface="Consolas"/>
                <a:ea typeface="Consolas"/>
                <a:cs typeface="Consolas"/>
                <a:sym typeface="Consolas"/>
              </a:rPr>
              <a:t>style.css</a:t>
            </a:r>
            <a:endParaRPr/>
          </a:p>
        </p:txBody>
      </p:sp>
      <p:pic>
        <p:nvPicPr>
          <p:cNvPr id="302" name="Google Shape;3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3100" y="2259972"/>
            <a:ext cx="3545700" cy="2449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2A818"/>
              </a:buClr>
              <a:buSzPts val="39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CSS box-model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8" name="Google Shape;308;p3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309" name="Google Shape;3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25" y="1617525"/>
            <a:ext cx="10487025" cy="4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/>
              <a:t>CSS</a:t>
            </a:r>
            <a:endParaRPr sz="30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/>
              <a:t>box-model</a:t>
            </a:r>
            <a:endParaRPr sz="3000"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 sz="3000"/>
          </a:p>
        </p:txBody>
      </p:sp>
      <p:sp>
        <p:nvSpPr>
          <p:cNvPr id="316" name="Google Shape;316;p3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Като резултат 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елементът заема място =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размер на съдържанието му + padding + border + margin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</a:t>
            </a:r>
            <a:endParaRPr/>
          </a:p>
        </p:txBody>
      </p:sp>
      <p:sp>
        <p:nvSpPr>
          <p:cNvPr id="318" name="Google Shape;318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"/>
          <p:cNvSpPr txBox="1"/>
          <p:nvPr/>
        </p:nvSpPr>
        <p:spPr>
          <a:xfrm>
            <a:off x="4411200" y="2212000"/>
            <a:ext cx="33696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2"/>
                </a:solidFill>
              </a:rPr>
              <a:t>display</a:t>
            </a:r>
            <a:endParaRPr sz="4000" b="1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/>
              <a:t>CSS</a:t>
            </a:r>
            <a:endParaRPr sz="30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/>
              <a:t>display</a:t>
            </a:r>
            <a:endParaRPr sz="3000"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 sz="3000"/>
          </a:p>
        </p:txBody>
      </p:sp>
      <p:sp>
        <p:nvSpPr>
          <p:cNvPr id="332" name="Google Shape;332;p3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Променяме поведението на елементите -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display: inline </a:t>
            </a: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блоковите елементи стават инлайн елементи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display: block </a:t>
            </a: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инлайн елементите стават блокови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display: inline-block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елементите са инлайн /редят се един до друг, ако има място и блокови /управлявате размера им чрез width/height, padding/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33" name="Google Shape;333;p3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display</a:t>
            </a:r>
            <a:endParaRPr/>
          </a:p>
        </p:txBody>
      </p:sp>
      <p:sp>
        <p:nvSpPr>
          <p:cNvPr id="334" name="Google Shape;334;p3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/>
              <a:t>CSS</a:t>
            </a:r>
            <a:endParaRPr sz="30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/>
              <a:t>display</a:t>
            </a:r>
            <a:endParaRPr sz="3000"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 sz="3000"/>
          </a:p>
        </p:txBody>
      </p:sp>
      <p:sp>
        <p:nvSpPr>
          <p:cNvPr id="341" name="Google Shape;341;p3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Променяме поведението на елементите -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display: hidden </a:t>
            </a: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елементът се скрива, но мястото му не се освобождава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display: none  </a:t>
            </a: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елементът се скрива и мястото му се заема от следващите елементи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с display: block/inline или nline-block/ </a:t>
            </a: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възстановявате елемента - той се вижда отново в страницата/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42" name="Google Shape;342;p3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display</a:t>
            </a:r>
            <a:endParaRPr/>
          </a:p>
        </p:txBody>
      </p:sp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 txBox="1"/>
          <p:nvPr/>
        </p:nvSpPr>
        <p:spPr>
          <a:xfrm>
            <a:off x="4411200" y="2212000"/>
            <a:ext cx="33696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2"/>
                </a:solidFill>
              </a:rPr>
              <a:t>position</a:t>
            </a:r>
            <a:endParaRPr sz="4000" b="1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/>
              <a:t>CSS</a:t>
            </a:r>
            <a:endParaRPr sz="30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/>
              <a:t>position</a:t>
            </a:r>
            <a:endParaRPr sz="30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/>
              <a:t>static</a:t>
            </a:r>
            <a:endParaRPr sz="3000"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 sz="3000"/>
          </a:p>
        </p:txBody>
      </p:sp>
      <p:sp>
        <p:nvSpPr>
          <p:cNvPr id="357" name="Google Shape;357;p3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Елементите се редят отляво надясно и отгоре надолу, по реда, на записване в html документа.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position: static 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Позиция по подразбиране на всеки елемент.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358" name="Google Shape;358;p3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position</a:t>
            </a:r>
            <a:endParaRPr/>
          </a:p>
        </p:txBody>
      </p:sp>
      <p:sp>
        <p:nvSpPr>
          <p:cNvPr id="359" name="Google Shape;359;p3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/>
              <a:t>CSS</a:t>
            </a:r>
            <a:endParaRPr sz="30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/>
              <a:t>position</a:t>
            </a:r>
            <a:endParaRPr sz="30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/>
              <a:t>relative</a:t>
            </a:r>
            <a:endParaRPr sz="3000"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 sz="3000"/>
          </a:p>
        </p:txBody>
      </p:sp>
      <p:sp>
        <p:nvSpPr>
          <p:cNvPr id="366" name="Google Shape;366;p4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position: relative;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top: 10px;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left: 20px; 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Eлементът е изместен спрямо позицията си по подразбиране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Когато имате няколко елемента е рисковано да ги позиционирате с </a:t>
            </a: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position: relative; </a:t>
            </a: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точно.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Нямате контрол върху поведението им.</a:t>
            </a: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position</a:t>
            </a:r>
            <a:endParaRPr/>
          </a:p>
        </p:txBody>
      </p:sp>
      <p:sp>
        <p:nvSpPr>
          <p:cNvPr id="368" name="Google Shape;368;p4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/>
              <a:t>CSS</a:t>
            </a:r>
            <a:endParaRPr sz="30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/>
              <a:t>position</a:t>
            </a:r>
            <a:endParaRPr sz="30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/>
              <a:t>absolute</a:t>
            </a:r>
            <a:endParaRPr sz="3000"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 sz="3000"/>
          </a:p>
        </p:txBody>
      </p:sp>
      <p:sp>
        <p:nvSpPr>
          <p:cNvPr id="375" name="Google Shape;375;p4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position: absolute;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top: 10px;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left: 20px; 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Eлементът е позициониран спрямо рамката на родителския си елемент.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 да работи коректно, родителския елемент трябва да има позициониране различно от </a:t>
            </a: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static.</a:t>
            </a:r>
            <a:endParaRPr sz="18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 задавайте размери и координати с точност до пиксел. Оставяйте 2-5 пиксела свободни!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position</a:t>
            </a:r>
            <a:endParaRPr/>
          </a:p>
        </p:txBody>
      </p:sp>
      <p:sp>
        <p:nvSpPr>
          <p:cNvPr id="377" name="Google Shape;377;p4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411200" y="2219275"/>
            <a:ext cx="33696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2"/>
                </a:solidFill>
              </a:rPr>
              <a:t>HTML forms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/>
              <a:t>CSS</a:t>
            </a:r>
            <a:endParaRPr sz="30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/>
              <a:t>position</a:t>
            </a:r>
            <a:endParaRPr sz="30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/>
              <a:t>fixed</a:t>
            </a:r>
            <a:endParaRPr sz="3000"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 sz="3000"/>
          </a:p>
        </p:txBody>
      </p:sp>
      <p:sp>
        <p:nvSpPr>
          <p:cNvPr id="384" name="Google Shape;384;p4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position: fixed;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top: 10px;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left: 20px; 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Eлементът е позициониран на определено място на екрана, което не се променя при скрол.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position</a:t>
            </a:r>
            <a:endParaRPr/>
          </a:p>
        </p:txBody>
      </p:sp>
      <p:sp>
        <p:nvSpPr>
          <p:cNvPr id="386" name="Google Shape;386;p4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06" name="Google Shape;406;p4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407" name="Google Shape;407;p45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5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5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/>
              <a:t>HTML forms</a:t>
            </a:r>
            <a:endParaRPr sz="3000"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 sz="3000"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Кодират с два основни тага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30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&lt;form&gt;&lt;/form&gt;</a:t>
            </a: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 дефинира начало и край на формата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задължителни атрибути</a:t>
            </a:r>
            <a:endParaRPr sz="3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action</a:t>
            </a:r>
            <a:endParaRPr sz="30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method</a:t>
            </a:r>
            <a:endParaRPr sz="30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endParaRPr sz="30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 forms</a:t>
            </a:r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/>
              <a:t>HTML forms</a:t>
            </a:r>
            <a:endParaRPr sz="3000"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 sz="3000"/>
          </a:p>
        </p:txBody>
      </p:sp>
      <p:sp>
        <p:nvSpPr>
          <p:cNvPr id="175" name="Google Shape;175;p1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 формите събираме данни от потребителите -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регистрация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логин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анкети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търсачки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филтри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 forms</a:t>
            </a:r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/>
              <a:t>HTML forms</a:t>
            </a:r>
            <a:endParaRPr sz="3000"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 sz="3000"/>
          </a:p>
        </p:txBody>
      </p:sp>
      <p:sp>
        <p:nvSpPr>
          <p:cNvPr id="184" name="Google Shape;184;p1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 формите събираме данни от потребителите -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регистрация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логин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анкети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търсачки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филтри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 forms</a:t>
            </a:r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 forms</a:t>
            </a:r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3" name="Google Shape;193;p19"/>
          <p:cNvSpPr txBox="1"/>
          <p:nvPr/>
        </p:nvSpPr>
        <p:spPr>
          <a:xfrm>
            <a:off x="59900" y="2011025"/>
            <a:ext cx="11824500" cy="1313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&lt;form </a:t>
            </a:r>
            <a:r>
              <a:rPr lang="en-US" sz="2400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action=”file.php”</a:t>
            </a:r>
            <a:r>
              <a:rPr lang="en-US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method=”post”</a:t>
            </a:r>
            <a:r>
              <a:rPr lang="en-US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rgbClr val="A87209"/>
                </a:solidFill>
                <a:latin typeface="Roboto"/>
                <a:ea typeface="Roboto"/>
                <a:cs typeface="Roboto"/>
                <a:sym typeface="Roboto"/>
              </a:rPr>
              <a:t>type=”multipart/form-data”</a:t>
            </a:r>
            <a:r>
              <a:rPr lang="en-US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&gt; 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&lt;/form&gt;</a:t>
            </a:r>
            <a:endParaRPr sz="24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1200"/>
          </a:p>
        </p:txBody>
      </p:sp>
      <p:sp>
        <p:nvSpPr>
          <p:cNvPr id="194" name="Google Shape;194;p19"/>
          <p:cNvSpPr txBox="1"/>
          <p:nvPr/>
        </p:nvSpPr>
        <p:spPr>
          <a:xfrm>
            <a:off x="59900" y="1423625"/>
            <a:ext cx="11824500" cy="587400"/>
          </a:xfrm>
          <a:prstGeom prst="rect">
            <a:avLst/>
          </a:prstGeom>
          <a:solidFill>
            <a:srgbClr val="ACB4C3">
              <a:alpha val="498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index.html</a:t>
            </a:r>
            <a:endParaRPr/>
          </a:p>
        </p:txBody>
      </p:sp>
      <p:sp>
        <p:nvSpPr>
          <p:cNvPr id="195" name="Google Shape;195;p19"/>
          <p:cNvSpPr txBox="1"/>
          <p:nvPr/>
        </p:nvSpPr>
        <p:spPr>
          <a:xfrm>
            <a:off x="212300" y="3687425"/>
            <a:ext cx="5203200" cy="1313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action=”file.php”</a:t>
            </a:r>
            <a:r>
              <a:rPr lang="en-US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къде ще се обработват данните от формата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288500" y="5211425"/>
            <a:ext cx="5127000" cy="1313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method=”post” </a:t>
            </a:r>
            <a:r>
              <a:rPr lang="en-US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тип на заявката - get или post - как ще се обработват данните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19"/>
          <p:cNvSpPr txBox="1"/>
          <p:nvPr/>
        </p:nvSpPr>
        <p:spPr>
          <a:xfrm>
            <a:off x="6096000" y="4271125"/>
            <a:ext cx="5788500" cy="1657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A87209"/>
                </a:solidFill>
                <a:latin typeface="Roboto"/>
                <a:ea typeface="Roboto"/>
                <a:cs typeface="Roboto"/>
                <a:sym typeface="Roboto"/>
              </a:rPr>
              <a:t>type=”multipart/form-data”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тип на данните, които ще обработваме - 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този тип позволява качване на файл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 form fields</a:t>
            </a:r>
            <a:endParaRPr/>
          </a:p>
        </p:txBody>
      </p:sp>
      <p:sp>
        <p:nvSpPr>
          <p:cNvPr id="203" name="Google Shape;203;p2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4" name="Google Shape;204;p20"/>
          <p:cNvSpPr txBox="1"/>
          <p:nvPr/>
        </p:nvSpPr>
        <p:spPr>
          <a:xfrm>
            <a:off x="212300" y="2610950"/>
            <a:ext cx="11824500" cy="1856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2"/>
              </a:solidFill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</a:rPr>
              <a:t>&lt;input </a:t>
            </a:r>
            <a:r>
              <a:rPr lang="en-US" sz="3600">
                <a:solidFill>
                  <a:srgbClr val="F2A818"/>
                </a:solidFill>
              </a:rPr>
              <a:t>type="</a:t>
            </a:r>
            <a:r>
              <a:rPr lang="en-US" sz="3600" i="1">
                <a:solidFill>
                  <a:srgbClr val="F2A818"/>
                </a:solidFill>
              </a:rPr>
              <a:t>value</a:t>
            </a:r>
            <a:r>
              <a:rPr lang="en-US" sz="3600">
                <a:solidFill>
                  <a:srgbClr val="F2A818"/>
                </a:solidFill>
              </a:rPr>
              <a:t>"</a:t>
            </a:r>
            <a:r>
              <a:rPr lang="en-US" sz="3600">
                <a:solidFill>
                  <a:schemeClr val="dk2"/>
                </a:solidFill>
              </a:rPr>
              <a:t> </a:t>
            </a:r>
            <a:r>
              <a:rPr lang="en-US" sz="3600">
                <a:solidFill>
                  <a:schemeClr val="lt1"/>
                </a:solidFill>
              </a:rPr>
              <a:t>name=”value”</a:t>
            </a:r>
            <a:r>
              <a:rPr lang="en-US" sz="3600">
                <a:solidFill>
                  <a:schemeClr val="dk2"/>
                </a:solidFill>
              </a:rPr>
              <a:t>&gt; </a:t>
            </a:r>
            <a:endParaRPr sz="36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 form fields</a:t>
            </a:r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11" name="Google Shape;211;p21"/>
          <p:cNvSpPr txBox="1"/>
          <p:nvPr/>
        </p:nvSpPr>
        <p:spPr>
          <a:xfrm>
            <a:off x="212300" y="2610950"/>
            <a:ext cx="11824500" cy="1856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2"/>
              </a:solidFill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</a:rPr>
              <a:t>&lt;input </a:t>
            </a:r>
            <a:r>
              <a:rPr lang="en-US" sz="3600">
                <a:solidFill>
                  <a:srgbClr val="F2A818"/>
                </a:solidFill>
              </a:rPr>
              <a:t>type="</a:t>
            </a:r>
            <a:r>
              <a:rPr lang="en-US" sz="3600" i="1">
                <a:solidFill>
                  <a:srgbClr val="F2A818"/>
                </a:solidFill>
              </a:rPr>
              <a:t>text</a:t>
            </a:r>
            <a:r>
              <a:rPr lang="en-US" sz="3600">
                <a:solidFill>
                  <a:srgbClr val="F2A818"/>
                </a:solidFill>
              </a:rPr>
              <a:t>"</a:t>
            </a:r>
            <a:r>
              <a:rPr lang="en-US" sz="3600">
                <a:solidFill>
                  <a:schemeClr val="dk2"/>
                </a:solidFill>
              </a:rPr>
              <a:t> </a:t>
            </a:r>
            <a:r>
              <a:rPr lang="en-US" sz="3600">
                <a:solidFill>
                  <a:schemeClr val="lt1"/>
                </a:solidFill>
              </a:rPr>
              <a:t>name=”username”</a:t>
            </a:r>
            <a:r>
              <a:rPr lang="en-US" sz="3600">
                <a:solidFill>
                  <a:schemeClr val="dk2"/>
                </a:solidFill>
              </a:rPr>
              <a:t>&gt; </a:t>
            </a:r>
            <a:endParaRPr sz="36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3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798</Words>
  <Application>Microsoft Office PowerPoint</Application>
  <PresentationFormat>По избор</PresentationFormat>
  <Paragraphs>285</Paragraphs>
  <Slides>33</Slides>
  <Notes>33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33</vt:i4>
      </vt:variant>
    </vt:vector>
  </HeadingPairs>
  <TitlesOfParts>
    <vt:vector size="39" baseType="lpstr">
      <vt:lpstr>Arial</vt:lpstr>
      <vt:lpstr>Consolas</vt:lpstr>
      <vt:lpstr>Roboto</vt:lpstr>
      <vt:lpstr>Noto Sans Symbols</vt:lpstr>
      <vt:lpstr>Calibri</vt:lpstr>
      <vt:lpstr>1_SoftUni3_1</vt:lpstr>
      <vt:lpstr>HTML&amp;CSS 2</vt:lpstr>
      <vt:lpstr>Table of Contents</vt:lpstr>
      <vt:lpstr>Презентация на PowerPoint</vt:lpstr>
      <vt:lpstr>HTML forms</vt:lpstr>
      <vt:lpstr>HTML forms</vt:lpstr>
      <vt:lpstr>HTML forms</vt:lpstr>
      <vt:lpstr>HTML forms</vt:lpstr>
      <vt:lpstr>HTML form fields</vt:lpstr>
      <vt:lpstr>HTML form fields</vt:lpstr>
      <vt:lpstr>HTML form fields</vt:lpstr>
      <vt:lpstr>HTML form fields</vt:lpstr>
      <vt:lpstr>HTML form fields</vt:lpstr>
      <vt:lpstr>HTML form fields</vt:lpstr>
      <vt:lpstr>HTML form fields</vt:lpstr>
      <vt:lpstr>HTML form fields</vt:lpstr>
      <vt:lpstr>HTML form labels</vt:lpstr>
      <vt:lpstr>HTML form labels value vs. placeholder</vt:lpstr>
      <vt:lpstr>HTML form labels value vs. placeholder</vt:lpstr>
      <vt:lpstr>Презентация на PowerPoint</vt:lpstr>
      <vt:lpstr>CSS box-model</vt:lpstr>
      <vt:lpstr>CSS box-model</vt:lpstr>
      <vt:lpstr>CSS</vt:lpstr>
      <vt:lpstr>Презентация на PowerPoint</vt:lpstr>
      <vt:lpstr>display</vt:lpstr>
      <vt:lpstr>display</vt:lpstr>
      <vt:lpstr>Презентация на PowerPoint</vt:lpstr>
      <vt:lpstr>position</vt:lpstr>
      <vt:lpstr>position</vt:lpstr>
      <vt:lpstr>position</vt:lpstr>
      <vt:lpstr>position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HTML&amp;CSS</dc:title>
  <dc:creator>Milena</dc:creator>
  <cp:lastModifiedBy>Ariel</cp:lastModifiedBy>
  <cp:revision>2</cp:revision>
  <dcterms:modified xsi:type="dcterms:W3CDTF">2019-12-17T07:45:21Z</dcterms:modified>
</cp:coreProperties>
</file>